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71" r:id="rId9"/>
    <p:sldId id="262" r:id="rId10"/>
    <p:sldId id="272" r:id="rId11"/>
    <p:sldId id="270" r:id="rId12"/>
    <p:sldId id="273" r:id="rId13"/>
    <p:sldId id="275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20B0604020202020204" charset="-52"/>
      <p:regular r:id="rId25"/>
    </p:embeddedFont>
    <p:embeddedFont>
      <p:font typeface="Canva Sans Bold" panose="020B0604020202020204" charset="0"/>
      <p:regular r:id="rId26"/>
    </p:embeddedFont>
    <p:embeddedFont>
      <p:font typeface="Canva Sans" panose="020B0604020202020204" charset="0"/>
      <p:regular r:id="rId27"/>
    </p:embeddedFont>
    <p:embeddedFont>
      <p:font typeface="Montserrat Bold" panose="020B0604020202020204" charset="-5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8" autoAdjust="0"/>
    <p:restoredTop sz="94622" autoAdjust="0"/>
  </p:normalViewPr>
  <p:slideViewPr>
    <p:cSldViewPr>
      <p:cViewPr varScale="1">
        <p:scale>
          <a:sx n="59" d="100"/>
          <a:sy n="59" d="100"/>
        </p:scale>
        <p:origin x="44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C7D7F-885A-4902-A868-0235D5DED83F}" type="datetimeFigureOut">
              <a:rPr lang="ru-RU" smtClean="0"/>
              <a:pPr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8AF90-D140-4650-8B3A-E2A02D71099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034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7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8AF90-D140-4650-8B3A-E2A02D71099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02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79122" y="5556420"/>
            <a:ext cx="7851478" cy="49247"/>
            <a:chOff x="0" y="0"/>
            <a:chExt cx="10680319" cy="6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80319" cy="66990"/>
            </a:xfrm>
            <a:custGeom>
              <a:avLst/>
              <a:gdLst/>
              <a:ahLst/>
              <a:cxnLst/>
              <a:rect l="l" t="t" r="r" b="b"/>
              <a:pathLst>
                <a:path w="10680319" h="66990">
                  <a:moveTo>
                    <a:pt x="0" y="0"/>
                  </a:moveTo>
                  <a:lnTo>
                    <a:pt x="10680319" y="0"/>
                  </a:lnTo>
                  <a:lnTo>
                    <a:pt x="10680319" y="66990"/>
                  </a:lnTo>
                  <a:lnTo>
                    <a:pt x="0" y="66990"/>
                  </a:lnTo>
                  <a:close/>
                </a:path>
              </a:pathLst>
            </a:custGeom>
            <a:solidFill>
              <a:srgbClr val="4D92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680319" cy="105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66800" y="4229100"/>
            <a:ext cx="5366544" cy="4899436"/>
          </a:xfrm>
          <a:custGeom>
            <a:avLst/>
            <a:gdLst/>
            <a:ahLst/>
            <a:cxnLst/>
            <a:rect l="l" t="t" r="r" b="b"/>
            <a:pathLst>
              <a:path w="5366544" h="4899436">
                <a:moveTo>
                  <a:pt x="0" y="0"/>
                </a:moveTo>
                <a:lnTo>
                  <a:pt x="5366543" y="0"/>
                </a:lnTo>
                <a:lnTo>
                  <a:pt x="5366543" y="4899436"/>
                </a:lnTo>
                <a:lnTo>
                  <a:pt x="0" y="489943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7739" y="166763"/>
            <a:ext cx="16512522" cy="342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0"/>
              </a:lnSpc>
              <a:spcBef>
                <a:spcPct val="0"/>
              </a:spcBef>
            </a:pPr>
            <a:r>
              <a:rPr lang="en-US" sz="20000" dirty="0">
                <a:solidFill>
                  <a:srgbClr val="4D9223"/>
                </a:solidFill>
                <a:latin typeface="Montserrat Bold"/>
              </a:rPr>
              <a:t>ME&amp;FLORA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8122" y="4301714"/>
            <a:ext cx="90168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Мобильное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приложение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для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распознавания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растений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по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фотографиям</a:t>
            </a:r>
            <a:endParaRPr lang="en-US" sz="30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9122" y="7510667"/>
            <a:ext cx="693707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Подготовила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команда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3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группы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10</a:t>
            </a:r>
            <a:endParaRPr lang="en-US" sz="4000" dirty="0"/>
          </a:p>
        </p:txBody>
      </p:sp>
      <p:sp>
        <p:nvSpPr>
          <p:cNvPr id="9" name="TextBox 2"/>
          <p:cNvSpPr txBox="1"/>
          <p:nvPr/>
        </p:nvSpPr>
        <p:spPr>
          <a:xfrm>
            <a:off x="0" y="180000"/>
            <a:ext cx="18288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5400" dirty="0" smtClean="0">
                <a:solidFill>
                  <a:srgbClr val="000000"/>
                </a:solidFill>
                <a:latin typeface="Montserrat Bold" charset="-52"/>
              </a:rPr>
              <a:t>Получение информации о растении по фото</a:t>
            </a:r>
            <a:endParaRPr lang="en-US" sz="5400" dirty="0">
              <a:solidFill>
                <a:srgbClr val="000000"/>
              </a:solidFill>
              <a:latin typeface="Montserrat Bold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611" y="1620000"/>
            <a:ext cx="3746777" cy="8533584"/>
          </a:xfrm>
          <a:prstGeom prst="rect">
            <a:avLst/>
          </a:prstGeom>
        </p:spPr>
      </p:pic>
      <p:sp>
        <p:nvSpPr>
          <p:cNvPr id="6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8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</p:spTree>
    <p:extLst>
      <p:ext uri="{BB962C8B-B14F-4D97-AF65-F5344CB8AC3E}">
        <p14:creationId xmlns:p14="http://schemas.microsoft.com/office/powerpoint/2010/main" val="40984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/>
          <p:nvPr/>
        </p:nvSpPr>
        <p:spPr>
          <a:xfrm>
            <a:off x="0" y="180000"/>
            <a:ext cx="18288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5400" dirty="0" smtClean="0">
                <a:solidFill>
                  <a:srgbClr val="000000"/>
                </a:solidFill>
                <a:latin typeface="Montserrat Bold" charset="-52"/>
              </a:rPr>
              <a:t>Идентификация растения ботаником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32" y="1620000"/>
            <a:ext cx="3747135" cy="8534401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60782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lang="en-US" sz="4000" dirty="0">
                <a:solidFill>
                  <a:schemeClr val="tx1">
                    <a:tint val="75000"/>
                  </a:schemeClr>
                </a:solidFill>
              </a:rPr>
              <a:t>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12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</p:spTree>
    <p:extLst>
      <p:ext uri="{BB962C8B-B14F-4D97-AF65-F5344CB8AC3E}">
        <p14:creationId xmlns:p14="http://schemas.microsoft.com/office/powerpoint/2010/main" val="111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60" y="1620000"/>
            <a:ext cx="3756279" cy="8555225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0" y="180000"/>
            <a:ext cx="18288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5400" dirty="0" smtClean="0">
                <a:solidFill>
                  <a:srgbClr val="000000"/>
                </a:solidFill>
                <a:latin typeface="Montserrat Bold" charset="-52"/>
              </a:rPr>
              <a:t>Отслеживание растений</a:t>
            </a:r>
          </a:p>
        </p:txBody>
      </p:sp>
      <p:sp>
        <p:nvSpPr>
          <p:cNvPr id="7" name="Номер слайда 5"/>
          <p:cNvSpPr txBox="1">
            <a:spLocks/>
          </p:cNvSpPr>
          <p:nvPr/>
        </p:nvSpPr>
        <p:spPr>
          <a:xfrm>
            <a:off x="160782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lang="en-US" sz="4000" noProof="0" dirty="0">
                <a:solidFill>
                  <a:schemeClr val="tx1">
                    <a:tint val="75000"/>
                  </a:schemeClr>
                </a:solidFill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12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</p:spTree>
    <p:extLst>
      <p:ext uri="{BB962C8B-B14F-4D97-AF65-F5344CB8AC3E}">
        <p14:creationId xmlns:p14="http://schemas.microsoft.com/office/powerpoint/2010/main" val="1114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6999" b="1" dirty="0" smtClean="0">
                <a:solidFill>
                  <a:srgbClr val="000000"/>
                </a:solidFill>
                <a:latin typeface="Montserrat Bold" charset="-52"/>
              </a:rPr>
              <a:t>Бизнес-модель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42970" y="96120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13</a:t>
            </a:r>
            <a:endParaRPr lang="en-US" sz="4000" dirty="0"/>
          </a:p>
        </p:txBody>
      </p:sp>
      <p:sp>
        <p:nvSpPr>
          <p:cNvPr id="9" name="TextBox 3"/>
          <p:cNvSpPr txBox="1"/>
          <p:nvPr/>
        </p:nvSpPr>
        <p:spPr>
          <a:xfrm>
            <a:off x="2570956" y="3240000"/>
            <a:ext cx="1381324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Интегрированная реклама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Предоставление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 API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054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6999" dirty="0" smtClean="0">
                <a:solidFill>
                  <a:srgbClr val="000000"/>
                </a:solidFill>
                <a:latin typeface="Montserrat Bold"/>
              </a:rPr>
              <a:t>Пользовательский путь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6371" y="1790700"/>
            <a:ext cx="14055257" cy="7391400"/>
          </a:xfrm>
          <a:prstGeom prst="rect">
            <a:avLst/>
          </a:prstGeom>
        </p:spPr>
      </p:pic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</a:t>
            </a:r>
            <a:r>
              <a:rPr lang="en-US" sz="4000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Краткосрочные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цели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проекта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2570956" y="2700000"/>
            <a:ext cx="1373584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Запуск 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MVP</a:t>
            </a: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Привлечение первых пользователей</a:t>
            </a:r>
            <a:endParaRPr lang="en-US" sz="2800" dirty="0" smtClean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spcBef>
                <a:spcPct val="0"/>
              </a:spcBef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Анализ клиентского опыта</a:t>
            </a:r>
            <a:endParaRPr lang="en-US" sz="2800" dirty="0" smtClean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</a:t>
            </a:r>
            <a:r>
              <a:rPr lang="en-US" sz="4000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План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развития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2570956" y="2700000"/>
            <a:ext cx="1247854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Увеличение </a:t>
            </a:r>
            <a:r>
              <a:rPr lang="ru-RU" sz="2800" dirty="0" err="1" smtClean="0">
                <a:solidFill>
                  <a:srgbClr val="000000"/>
                </a:solidFill>
                <a:latin typeface="Montserrat" charset="-52"/>
              </a:rPr>
              <a:t>датасета</a:t>
            </a: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 растений</a:t>
            </a:r>
            <a:endParaRPr lang="en-US" sz="2800" dirty="0" smtClean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latin typeface="Montserrat" charset="-52"/>
              </a:rPr>
              <a:t>Добавление карты отслеживаемых растений</a:t>
            </a:r>
            <a:endParaRPr lang="en-US" sz="2800" dirty="0" smtClean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spcBef>
                <a:spcPct val="0"/>
              </a:spcBef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Внедрение платной подписки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ru-RU" sz="4000" dirty="0" smtClean="0"/>
              <a:t>1</a:t>
            </a:r>
            <a:r>
              <a:rPr lang="en-US" sz="4000" dirty="0" smtClean="0"/>
              <a:t>6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/>
          </p:cNvSpPr>
          <p:nvPr/>
        </p:nvSpPr>
        <p:spPr>
          <a:xfrm>
            <a:off x="141468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46652" h="3651161">
                <a:moveTo>
                  <a:pt x="0" y="0"/>
                </a:moveTo>
                <a:lnTo>
                  <a:pt x="3746652" y="0"/>
                </a:lnTo>
                <a:lnTo>
                  <a:pt x="3746652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19072" b="-3467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740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51161">
                <a:moveTo>
                  <a:pt x="0" y="0"/>
                </a:moveTo>
                <a:lnTo>
                  <a:pt x="3708141" y="0"/>
                </a:lnTo>
                <a:lnTo>
                  <a:pt x="3708141" y="3651161"/>
                </a:lnTo>
                <a:lnTo>
                  <a:pt x="0" y="36511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b="-80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9200" y="2193050"/>
            <a:ext cx="4140000" cy="4140000"/>
          </a:xfrm>
          <a:custGeom>
            <a:avLst/>
            <a:gdLst/>
            <a:ahLst/>
            <a:cxnLst/>
            <a:rect l="l" t="t" r="r" b="b"/>
            <a:pathLst>
              <a:path w="3708141" h="3624198">
                <a:moveTo>
                  <a:pt x="0" y="0"/>
                </a:moveTo>
                <a:lnTo>
                  <a:pt x="3708142" y="0"/>
                </a:lnTo>
                <a:lnTo>
                  <a:pt x="3708142" y="3624198"/>
                </a:lnTo>
                <a:lnTo>
                  <a:pt x="0" y="362419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24225" t="-56268" r="-10373" b="-2735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01008" y="360000"/>
            <a:ext cx="1168598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Информация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о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команде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28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3000" b="1" dirty="0" smtClean="0">
                <a:solidFill>
                  <a:srgbClr val="000000"/>
                </a:solidFill>
                <a:latin typeface="Montserrat" charset="-52"/>
              </a:rPr>
              <a:t>Дмитрий Котов</a:t>
            </a:r>
            <a:endParaRPr lang="en-US" sz="3000" b="1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ru-RU" sz="2400" dirty="0" err="1" smtClean="0">
                <a:solidFill>
                  <a:srgbClr val="000000"/>
                </a:solidFill>
                <a:latin typeface="Montserrat" charset="-52"/>
              </a:rPr>
              <a:t>Тимлид</a:t>
            </a:r>
            <a:endParaRPr lang="ru-RU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Backend</a:t>
            </a:r>
            <a:r>
              <a:rPr lang="ru-RU" sz="2400" dirty="0" smtClean="0">
                <a:solidFill>
                  <a:srgbClr val="000000"/>
                </a:solidFill>
                <a:latin typeface="Montserrat" charset="-52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endParaRPr lang="ru-RU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ML-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инженер</a:t>
            </a:r>
            <a:endParaRPr lang="en-US" sz="2400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Montserrat" charset="-52"/>
              </a:rPr>
              <a:t>: +7-919-242-08-78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354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b="1" dirty="0" err="1">
                <a:solidFill>
                  <a:srgbClr val="000000"/>
                </a:solidFill>
                <a:latin typeface="Montserrat" charset="-52"/>
              </a:rPr>
              <a:t>Анна</a:t>
            </a:r>
            <a:r>
              <a:rPr lang="en-US" sz="3000" b="1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Montserrat" charset="-52"/>
              </a:rPr>
              <a:t>Телегина</a:t>
            </a:r>
            <a:endParaRPr lang="en-US" sz="3000" b="1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Frontend-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Дизайнер</a:t>
            </a:r>
            <a:endParaRPr lang="en-US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Технический</a:t>
            </a: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Писатель</a:t>
            </a:r>
            <a:endParaRPr lang="en-US" sz="2400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Montserrat" charset="-52"/>
              </a:rPr>
              <a:t>: +7-905-050-30-71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80800" y="6762068"/>
            <a:ext cx="4876800" cy="243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Владислав</a:t>
            </a:r>
            <a:r>
              <a:rPr lang="en-US" sz="30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 charset="-52"/>
              </a:rPr>
              <a:t>Шепляков</a:t>
            </a:r>
            <a:endParaRPr lang="en-US" sz="3000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Backend-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endParaRPr lang="en-US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Бизнес</a:t>
            </a: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-</a:t>
            </a:r>
            <a:r>
              <a:rPr lang="en-US" sz="2400" dirty="0" err="1" smtClean="0">
                <a:solidFill>
                  <a:srgbClr val="000000"/>
                </a:solidFill>
                <a:latin typeface="Montserrat" charset="-52"/>
              </a:rPr>
              <a:t>аналитик</a:t>
            </a:r>
            <a:endParaRPr lang="en-US" sz="2400" dirty="0" smtClean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Montserrat" charset="-52"/>
              </a:rPr>
              <a:t>QA-</a:t>
            </a:r>
            <a:r>
              <a:rPr lang="ru-RU" sz="2400" dirty="0" smtClean="0">
                <a:solidFill>
                  <a:srgbClr val="000000"/>
                </a:solidFill>
                <a:latin typeface="Montserrat" charset="-52"/>
              </a:rPr>
              <a:t>инженер</a:t>
            </a:r>
            <a:endParaRPr lang="en-US" sz="2400" dirty="0">
              <a:solidFill>
                <a:srgbClr val="000000"/>
              </a:solidFill>
              <a:latin typeface="Montserrat" charset="-5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Montserrat" charset="-52"/>
              </a:rPr>
              <a:t>тел</a:t>
            </a:r>
            <a:r>
              <a:rPr lang="en-US" sz="2400" dirty="0">
                <a:solidFill>
                  <a:srgbClr val="000000"/>
                </a:solidFill>
                <a:latin typeface="Montserrat" charset="-52"/>
              </a:rPr>
              <a:t>: +7-952-437-44-38</a:t>
            </a:r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</a:t>
            </a:r>
            <a:r>
              <a:rPr lang="en-US" sz="4000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Выводы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2000" y="2700000"/>
            <a:ext cx="15916800" cy="2557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ME&amp;FLORA 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предлагает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решение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для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упрощения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поиска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информации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о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растениях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Присоединяйтесь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к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нам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чтобы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больше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узнавать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о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природе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вокруг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вас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и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делитесь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этими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знаниями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с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другими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7628" r="7938" b="7577"/>
          <a:stretch/>
        </p:blipFill>
        <p:spPr>
          <a:xfrm>
            <a:off x="7924800" y="6515100"/>
            <a:ext cx="2057400" cy="2057399"/>
          </a:xfrm>
          <a:prstGeom prst="rect">
            <a:avLst/>
          </a:prstGeom>
        </p:spPr>
      </p:pic>
      <p:sp>
        <p:nvSpPr>
          <p:cNvPr id="8" name="TextBox 11"/>
          <p:cNvSpPr txBox="1"/>
          <p:nvPr/>
        </p:nvSpPr>
        <p:spPr>
          <a:xfrm>
            <a:off x="6324600" y="8801100"/>
            <a:ext cx="5334000" cy="582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ru-RU" sz="3500" dirty="0" smtClean="0">
                <a:solidFill>
                  <a:srgbClr val="000000"/>
                </a:solidFill>
                <a:latin typeface="Montserrat" charset="-52"/>
              </a:rPr>
              <a:t>Сравнение моделей</a:t>
            </a:r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078200" y="9639300"/>
            <a:ext cx="2133600" cy="365125"/>
          </a:xfrm>
        </p:spPr>
        <p:txBody>
          <a:bodyPr/>
          <a:lstStyle/>
          <a:p>
            <a:pPr algn="ctr"/>
            <a:r>
              <a:rPr lang="en-US" sz="4000" dirty="0" smtClean="0"/>
              <a:t>1</a:t>
            </a:r>
            <a:r>
              <a:rPr lang="en-US" sz="4000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Команда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разработчиков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70956" y="2700000"/>
            <a:ext cx="1533604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Котов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Дмитрий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– </a:t>
            </a:r>
            <a:r>
              <a:rPr lang="ru-RU" sz="2800" dirty="0" err="1" smtClean="0">
                <a:solidFill>
                  <a:srgbClr val="000000"/>
                </a:solidFill>
                <a:latin typeface="Montserrat" charset="-52"/>
              </a:rPr>
              <a:t>Тимлид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, Backend-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, ML-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инженер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 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Телегина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Анна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– Frontend-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Дизайнер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Технический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 charset="-52"/>
              </a:rPr>
              <a:t>Писатель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Шепляков Владислав 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– Backend-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разработчик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Бизнес</a:t>
            </a:r>
            <a:r>
              <a:rPr lang="ru-RU" sz="2800" dirty="0">
                <a:solidFill>
                  <a:srgbClr val="000000"/>
                </a:solidFill>
                <a:latin typeface="Montserrat" charset="-52"/>
              </a:rPr>
              <a:t>-</a:t>
            </a:r>
            <a:r>
              <a:rPr lang="en-US" sz="2800" dirty="0" err="1" smtClean="0">
                <a:solidFill>
                  <a:srgbClr val="000000"/>
                </a:solidFill>
                <a:latin typeface="Montserrat" charset="-52"/>
              </a:rPr>
              <a:t>аналитик</a:t>
            </a:r>
            <a:r>
              <a:rPr lang="en-US" sz="2800" dirty="0">
                <a:solidFill>
                  <a:srgbClr val="000000"/>
                </a:solidFill>
                <a:latin typeface="Montserrat" charset="-52"/>
              </a:rPr>
              <a:t>, </a:t>
            </a:r>
            <a:r>
              <a:rPr lang="en-US" sz="2800" dirty="0" smtClean="0">
                <a:solidFill>
                  <a:srgbClr val="000000"/>
                </a:solidFill>
                <a:latin typeface="Montserrat" charset="-52"/>
              </a:rPr>
              <a:t>QA-</a:t>
            </a: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инженер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400" y="9612000"/>
            <a:ext cx="2133600" cy="365125"/>
          </a:xfrm>
        </p:spPr>
        <p:txBody>
          <a:bodyPr/>
          <a:lstStyle/>
          <a:p>
            <a:pPr algn="ctr"/>
            <a:fld id="{B6F15528-21DE-4FAA-801E-634DDDAF4B2B}" type="slidenum">
              <a:rPr lang="en-US" sz="4000" smtClean="0"/>
              <a:pPr algn="ctr"/>
              <a:t>2</a:t>
            </a:fld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ru-RU" sz="6999" b="1" dirty="0" smtClean="0">
                <a:solidFill>
                  <a:srgbClr val="000000"/>
                </a:solidFill>
                <a:latin typeface="Montserrat Bold" charset="-52"/>
              </a:rPr>
              <a:t>Введение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42970" y="9612000"/>
            <a:ext cx="2133600" cy="365125"/>
          </a:xfrm>
        </p:spPr>
        <p:txBody>
          <a:bodyPr/>
          <a:lstStyle/>
          <a:p>
            <a:pPr algn="ctr"/>
            <a:r>
              <a:rPr lang="en-US" sz="4000" dirty="0"/>
              <a:t>3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790700"/>
            <a:ext cx="13373100" cy="8358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Решаемые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проблемы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42970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4</a:t>
            </a:r>
            <a:endParaRPr lang="en-US" sz="4000" dirty="0"/>
          </a:p>
        </p:txBody>
      </p:sp>
      <p:sp>
        <p:nvSpPr>
          <p:cNvPr id="9" name="TextBox 3"/>
          <p:cNvSpPr txBox="1"/>
          <p:nvPr/>
        </p:nvSpPr>
        <p:spPr>
          <a:xfrm>
            <a:off x="2570956" y="3240000"/>
            <a:ext cx="1381324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Сложность распознавания растений по внешнему виду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Проблема отслеживания растений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342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Целевая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аудитория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70956" y="3240000"/>
            <a:ext cx="1548724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77826" lvl="1">
              <a:lnSpc>
                <a:spcPct val="250000"/>
              </a:lnSpc>
            </a:pPr>
            <a:r>
              <a:rPr lang="ru-RU" sz="2800" dirty="0">
                <a:solidFill>
                  <a:srgbClr val="000000"/>
                </a:solidFill>
                <a:latin typeface="Montserrat" charset="-52"/>
              </a:rPr>
              <a:t>Люди в возрасте 18-25 </a:t>
            </a: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лет – для ознакомления с растениями и применения знаний на практике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400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5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60000"/>
            <a:ext cx="1828799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Предлагаемое</a:t>
            </a:r>
            <a:r>
              <a:rPr lang="en-US" sz="6999" b="1" dirty="0">
                <a:solidFill>
                  <a:srgbClr val="000000"/>
                </a:solidFill>
                <a:latin typeface="Montserrat Bold" charset="-52"/>
              </a:rPr>
              <a:t> </a:t>
            </a:r>
            <a:r>
              <a:rPr lang="en-US" sz="6999" b="1" dirty="0" err="1">
                <a:solidFill>
                  <a:srgbClr val="000000"/>
                </a:solidFill>
                <a:latin typeface="Montserrat Bold" charset="-52"/>
              </a:rPr>
              <a:t>решение</a:t>
            </a:r>
            <a:endParaRPr lang="en-US" sz="6999" b="1" dirty="0">
              <a:solidFill>
                <a:srgbClr val="000000"/>
              </a:solidFill>
              <a:latin typeface="Montserrat Bold" charset="-5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399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6</a:t>
            </a:r>
            <a:endParaRPr lang="en-US" sz="4000" dirty="0"/>
          </a:p>
        </p:txBody>
      </p:sp>
      <p:sp>
        <p:nvSpPr>
          <p:cNvPr id="7" name="TextBox 3"/>
          <p:cNvSpPr txBox="1"/>
          <p:nvPr/>
        </p:nvSpPr>
        <p:spPr>
          <a:xfrm>
            <a:off x="2570956" y="2700000"/>
            <a:ext cx="15920443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Получение информации о растении по названию или фотографии</a:t>
            </a: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Использование экспертов-ботаников для проверенной идентификации</a:t>
            </a:r>
          </a:p>
          <a:p>
            <a:pPr marL="755651" lvl="1" indent="-377825">
              <a:lnSpc>
                <a:spcPct val="250000"/>
              </a:lnSpc>
              <a:buFont typeface="Arial"/>
              <a:buChar char="•"/>
            </a:pPr>
            <a:r>
              <a:rPr lang="ru-RU" sz="2800" dirty="0">
                <a:solidFill>
                  <a:srgbClr val="000000"/>
                </a:solidFill>
                <a:latin typeface="Montserrat" charset="-52"/>
              </a:rPr>
              <a:t>Введение системы отслеживания </a:t>
            </a:r>
            <a:r>
              <a:rPr lang="ru-RU" sz="2800" dirty="0" smtClean="0">
                <a:solidFill>
                  <a:srgbClr val="000000"/>
                </a:solidFill>
                <a:latin typeface="Montserrat" charset="-52"/>
              </a:rPr>
              <a:t>растений</a:t>
            </a:r>
            <a:endParaRPr lang="en-US" sz="2800" dirty="0">
              <a:solidFill>
                <a:srgbClr val="000000"/>
              </a:solidFill>
              <a:latin typeface="Montserrat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ChangeAspect="1"/>
          </p:cNvSpPr>
          <p:nvPr/>
        </p:nvSpPr>
        <p:spPr>
          <a:xfrm>
            <a:off x="891892" y="3793313"/>
            <a:ext cx="1967824" cy="2435108"/>
          </a:xfrm>
          <a:custGeom>
            <a:avLst/>
            <a:gdLst/>
            <a:ahLst/>
            <a:cxnLst/>
            <a:rect l="l" t="t" r="r" b="b"/>
            <a:pathLst>
              <a:path w="1660487" h="2054790">
                <a:moveTo>
                  <a:pt x="0" y="0"/>
                </a:moveTo>
                <a:lnTo>
                  <a:pt x="1660487" y="0"/>
                </a:lnTo>
                <a:lnTo>
                  <a:pt x="1660487" y="2054790"/>
                </a:lnTo>
                <a:lnTo>
                  <a:pt x="0" y="205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3043352" y="4194278"/>
            <a:ext cx="2980370" cy="2521851"/>
          </a:xfrm>
          <a:custGeom>
            <a:avLst/>
            <a:gdLst/>
            <a:ahLst/>
            <a:cxnLst/>
            <a:rect l="l" t="t" r="r" b="b"/>
            <a:pathLst>
              <a:path w="2530031" h="2140795">
                <a:moveTo>
                  <a:pt x="0" y="0"/>
                </a:moveTo>
                <a:lnTo>
                  <a:pt x="2530030" y="0"/>
                </a:lnTo>
                <a:lnTo>
                  <a:pt x="2530030" y="2140795"/>
                </a:lnTo>
                <a:lnTo>
                  <a:pt x="0" y="214079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5337" t="-22457" r="-50418" b="-124330"/>
            </a:stretch>
          </a:blipFill>
        </p:spPr>
      </p:sp>
      <p:sp>
        <p:nvSpPr>
          <p:cNvPr id="4" name="Freeform 4"/>
          <p:cNvSpPr>
            <a:spLocks noChangeAspect="1"/>
          </p:cNvSpPr>
          <p:nvPr/>
        </p:nvSpPr>
        <p:spPr>
          <a:xfrm>
            <a:off x="5984666" y="3422116"/>
            <a:ext cx="3280707" cy="2988331"/>
          </a:xfrm>
          <a:custGeom>
            <a:avLst/>
            <a:gdLst/>
            <a:ahLst/>
            <a:cxnLst/>
            <a:rect l="l" t="t" r="r" b="b"/>
            <a:pathLst>
              <a:path w="2796885" h="2547627">
                <a:moveTo>
                  <a:pt x="0" y="0"/>
                </a:moveTo>
                <a:lnTo>
                  <a:pt x="2796885" y="0"/>
                </a:lnTo>
                <a:lnTo>
                  <a:pt x="2796885" y="2547627"/>
                </a:lnTo>
                <a:lnTo>
                  <a:pt x="0" y="25476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12206" b="-369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850283"/>
            <a:ext cx="1542256" cy="1408017"/>
          </a:xfrm>
          <a:custGeom>
            <a:avLst/>
            <a:gdLst/>
            <a:ahLst/>
            <a:cxnLst/>
            <a:rect l="l" t="t" r="r" b="b"/>
            <a:pathLst>
              <a:path w="1542256" h="1408017">
                <a:moveTo>
                  <a:pt x="0" y="0"/>
                </a:moveTo>
                <a:lnTo>
                  <a:pt x="1542256" y="0"/>
                </a:lnTo>
                <a:lnTo>
                  <a:pt x="1542256" y="1408017"/>
                </a:lnTo>
                <a:lnTo>
                  <a:pt x="0" y="140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/>
          <p:cNvSpPr>
            <a:spLocks noChangeAspect="1"/>
          </p:cNvSpPr>
          <p:nvPr/>
        </p:nvSpPr>
        <p:spPr>
          <a:xfrm>
            <a:off x="12725400" y="3422116"/>
            <a:ext cx="7232289" cy="4066177"/>
          </a:xfrm>
          <a:custGeom>
            <a:avLst/>
            <a:gdLst/>
            <a:ahLst/>
            <a:cxnLst/>
            <a:rect l="l" t="t" r="r" b="b"/>
            <a:pathLst>
              <a:path w="6292595" h="3537857">
                <a:moveTo>
                  <a:pt x="0" y="0"/>
                </a:moveTo>
                <a:lnTo>
                  <a:pt x="6292595" y="0"/>
                </a:lnTo>
                <a:lnTo>
                  <a:pt x="6292595" y="3537857"/>
                </a:lnTo>
                <a:lnTo>
                  <a:pt x="0" y="35378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>
            <a:spLocks noChangeAspect="1"/>
          </p:cNvSpPr>
          <p:nvPr/>
        </p:nvSpPr>
        <p:spPr>
          <a:xfrm>
            <a:off x="12390323" y="3743647"/>
            <a:ext cx="2093392" cy="2534439"/>
          </a:xfrm>
          <a:custGeom>
            <a:avLst/>
            <a:gdLst/>
            <a:ahLst/>
            <a:cxnLst/>
            <a:rect l="l" t="t" r="r" b="b"/>
            <a:pathLst>
              <a:path w="1637298" h="1982253">
                <a:moveTo>
                  <a:pt x="0" y="0"/>
                </a:moveTo>
                <a:lnTo>
                  <a:pt x="1637298" y="0"/>
                </a:lnTo>
                <a:lnTo>
                  <a:pt x="1637298" y="1982253"/>
                </a:lnTo>
                <a:lnTo>
                  <a:pt x="0" y="19822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>
            <a:spLocks noChangeAspect="1"/>
          </p:cNvSpPr>
          <p:nvPr/>
        </p:nvSpPr>
        <p:spPr>
          <a:xfrm>
            <a:off x="8764349" y="3855556"/>
            <a:ext cx="3199294" cy="3199294"/>
          </a:xfrm>
          <a:custGeom>
            <a:avLst/>
            <a:gdLst/>
            <a:ahLst/>
            <a:cxnLst/>
            <a:rect l="l" t="t" r="r" b="b"/>
            <a:pathLst>
              <a:path w="2970694" h="2970694">
                <a:moveTo>
                  <a:pt x="0" y="0"/>
                </a:moveTo>
                <a:lnTo>
                  <a:pt x="2970694" y="0"/>
                </a:lnTo>
                <a:lnTo>
                  <a:pt x="2970694" y="2970694"/>
                </a:lnTo>
                <a:lnTo>
                  <a:pt x="0" y="297069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Используемые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технологии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336" y="2713303"/>
            <a:ext cx="1829063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Flutter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0760" y="3202246"/>
            <a:ext cx="167564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Spring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49191" y="2794095"/>
            <a:ext cx="279000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PostgreSQL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68200" y="2599513"/>
            <a:ext cx="2060349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err="1">
                <a:solidFill>
                  <a:srgbClr val="000000"/>
                </a:solidFill>
                <a:latin typeface="Montserrat" charset="-52"/>
              </a:rPr>
              <a:t>PyTorch</a:t>
            </a:r>
            <a:endParaRPr lang="en-US" sz="3500" dirty="0">
              <a:solidFill>
                <a:srgbClr val="000000"/>
              </a:solidFill>
              <a:latin typeface="Montserrat" charset="-5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544800" y="2825216"/>
            <a:ext cx="1828800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Kafka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62916" y="8588375"/>
            <a:ext cx="294302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4D9223"/>
                </a:solidFill>
                <a:latin typeface="Montserrat"/>
              </a:rPr>
              <a:t>ME&amp;FLORA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5396" y="3196413"/>
            <a:ext cx="168980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Montserrat" charset="-52"/>
              </a:rPr>
              <a:t>Docker</a:t>
            </a: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29099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7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60" y="571500"/>
            <a:ext cx="14819279" cy="881459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0" y="360000"/>
            <a:ext cx="18288000" cy="1164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1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400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19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65093"/>
              </p:ext>
            </p:extLst>
          </p:nvPr>
        </p:nvGraphicFramePr>
        <p:xfrm>
          <a:off x="1524000" y="2019300"/>
          <a:ext cx="15392400" cy="701158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7202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Приложение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Бесплатный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доступ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Поиск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по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названию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Сохранение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истории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Отслеживание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растений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Montserrat" charset="-52"/>
                        </a:rPr>
                        <a:t>ME&amp;FLORA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 Bold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PlantNet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INaturalist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348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Montserrat" charset="-52"/>
                        </a:rPr>
                        <a:t>PlantSnap</a:t>
                      </a:r>
                      <a:endParaRPr lang="en-US" sz="3000" dirty="0">
                        <a:latin typeface="Montserrat" charset="-52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5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>
                          <a:solidFill>
                            <a:srgbClr val="000000"/>
                          </a:solidFill>
                          <a:latin typeface="Canva Sans"/>
                        </a:rPr>
                        <a:t>+</a:t>
                      </a:r>
                      <a:endParaRPr lang="en-US" sz="54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5400" dirty="0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54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0" y="360000"/>
            <a:ext cx="182880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Конкурентное</a:t>
            </a:r>
            <a:r>
              <a:rPr lang="en-US" sz="69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Montserrat Bold"/>
              </a:rPr>
              <a:t>преимущество</a:t>
            </a:r>
            <a:endParaRPr lang="en-US" sz="6999" dirty="0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6154400" y="9612000"/>
            <a:ext cx="2133600" cy="365125"/>
          </a:xfrm>
        </p:spPr>
        <p:txBody>
          <a:bodyPr/>
          <a:lstStyle/>
          <a:p>
            <a:pPr algn="ctr"/>
            <a:r>
              <a:rPr lang="ru-RU" sz="4000" dirty="0"/>
              <a:t>9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272</Words>
  <Application>Microsoft Office PowerPoint</Application>
  <PresentationFormat>Произвольный</PresentationFormat>
  <Paragraphs>115</Paragraphs>
  <Slides>18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Calibri</vt:lpstr>
      <vt:lpstr>Montserrat</vt:lpstr>
      <vt:lpstr>Canva Sans Bold</vt:lpstr>
      <vt:lpstr>Arial</vt:lpstr>
      <vt:lpstr>Canva Sans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Nature Presentation</dc:title>
  <dc:creator>Дмитрий Котов</dc:creator>
  <cp:lastModifiedBy>Дмитрий Котов</cp:lastModifiedBy>
  <cp:revision>114</cp:revision>
  <dcterms:created xsi:type="dcterms:W3CDTF">2006-08-16T00:00:00Z</dcterms:created>
  <dcterms:modified xsi:type="dcterms:W3CDTF">2024-06-20T17:13:49Z</dcterms:modified>
  <dc:identifier>DAF_ZZQTets</dc:identifier>
</cp:coreProperties>
</file>